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99"/>
  </p:notesMasterIdLst>
  <p:sldIdLst>
    <p:sldId id="458" r:id="rId2"/>
    <p:sldId id="450" r:id="rId3"/>
    <p:sldId id="560" r:id="rId4"/>
    <p:sldId id="461" r:id="rId5"/>
    <p:sldId id="462" r:id="rId6"/>
    <p:sldId id="477" r:id="rId7"/>
    <p:sldId id="467" r:id="rId8"/>
    <p:sldId id="463" r:id="rId9"/>
    <p:sldId id="470" r:id="rId10"/>
    <p:sldId id="471" r:id="rId11"/>
    <p:sldId id="472" r:id="rId12"/>
    <p:sldId id="473" r:id="rId13"/>
    <p:sldId id="474" r:id="rId14"/>
    <p:sldId id="460" r:id="rId15"/>
    <p:sldId id="475" r:id="rId16"/>
    <p:sldId id="476" r:id="rId17"/>
    <p:sldId id="480" r:id="rId18"/>
    <p:sldId id="478" r:id="rId19"/>
    <p:sldId id="465" r:id="rId20"/>
    <p:sldId id="466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7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61" r:id="rId44"/>
    <p:sldId id="562" r:id="rId45"/>
    <p:sldId id="506" r:id="rId46"/>
    <p:sldId id="507" r:id="rId47"/>
    <p:sldId id="375" r:id="rId48"/>
    <p:sldId id="508" r:id="rId49"/>
    <p:sldId id="510" r:id="rId50"/>
    <p:sldId id="511" r:id="rId51"/>
    <p:sldId id="509" r:id="rId52"/>
    <p:sldId id="512" r:id="rId53"/>
    <p:sldId id="513" r:id="rId54"/>
    <p:sldId id="514" r:id="rId55"/>
    <p:sldId id="515" r:id="rId56"/>
    <p:sldId id="517" r:id="rId57"/>
    <p:sldId id="516" r:id="rId58"/>
    <p:sldId id="519" r:id="rId59"/>
    <p:sldId id="518" r:id="rId60"/>
    <p:sldId id="520" r:id="rId61"/>
    <p:sldId id="522" r:id="rId62"/>
    <p:sldId id="523" r:id="rId63"/>
    <p:sldId id="524" r:id="rId64"/>
    <p:sldId id="525" r:id="rId65"/>
    <p:sldId id="526" r:id="rId66"/>
    <p:sldId id="527" r:id="rId67"/>
    <p:sldId id="528" r:id="rId68"/>
    <p:sldId id="468" r:id="rId69"/>
    <p:sldId id="529" r:id="rId70"/>
    <p:sldId id="531" r:id="rId71"/>
    <p:sldId id="530" r:id="rId72"/>
    <p:sldId id="532" r:id="rId73"/>
    <p:sldId id="544" r:id="rId74"/>
    <p:sldId id="533" r:id="rId75"/>
    <p:sldId id="535" r:id="rId76"/>
    <p:sldId id="536" r:id="rId77"/>
    <p:sldId id="537" r:id="rId78"/>
    <p:sldId id="538" r:id="rId79"/>
    <p:sldId id="543" r:id="rId80"/>
    <p:sldId id="539" r:id="rId81"/>
    <p:sldId id="546" r:id="rId82"/>
    <p:sldId id="550" r:id="rId83"/>
    <p:sldId id="547" r:id="rId84"/>
    <p:sldId id="548" r:id="rId85"/>
    <p:sldId id="540" r:id="rId86"/>
    <p:sldId id="541" r:id="rId87"/>
    <p:sldId id="549" r:id="rId88"/>
    <p:sldId id="551" r:id="rId89"/>
    <p:sldId id="552" r:id="rId90"/>
    <p:sldId id="554" r:id="rId91"/>
    <p:sldId id="469" r:id="rId92"/>
    <p:sldId id="557" r:id="rId93"/>
    <p:sldId id="564" r:id="rId94"/>
    <p:sldId id="558" r:id="rId95"/>
    <p:sldId id="559" r:id="rId96"/>
    <p:sldId id="563" r:id="rId97"/>
    <p:sldId id="335" r:id="rId9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6FF936-6851-4888-82AE-85260C7DB11F}">
  <a:tblStyle styleId="{B16FF936-6851-4888-82AE-85260C7DB11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7"/>
    <p:restoredTop sz="94668"/>
  </p:normalViewPr>
  <p:slideViewPr>
    <p:cSldViewPr snapToGrid="0" snapToObjects="1">
      <p:cViewPr>
        <p:scale>
          <a:sx n="160" d="100"/>
          <a:sy n="160" d="100"/>
        </p:scale>
        <p:origin x="888" y="11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330136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6466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54867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83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6780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8702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64499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85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4384145" cy="1006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>
                <a:latin typeface="Osaka" charset="-128"/>
                <a:ea typeface="Osaka" charset="-128"/>
                <a:cs typeface="Osaka" charset="-128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890594" y="2633383"/>
            <a:ext cx="6048374" cy="369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908582" y="3710117"/>
            <a:ext cx="5026550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>
                <a:latin typeface="Osaka" charset="-128"/>
                <a:ea typeface="Osaka" charset="-128"/>
                <a:cs typeface="Osaka" charset="-128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0" name="Shape 20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3600">
                <a:solidFill>
                  <a:schemeClr val="bg2"/>
                </a:solidFill>
                <a:latin typeface="Osaka" charset="-128"/>
                <a:ea typeface="Osaka" charset="-128"/>
                <a:cs typeface="Osaka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800">
                <a:latin typeface="Osaka" charset="-128"/>
                <a:ea typeface="Osaka" charset="-128"/>
                <a:cs typeface="Osaka" charset="-128"/>
              </a:defRPr>
            </a:lvl1pPr>
            <a:lvl2pPr>
              <a:defRPr sz="2800">
                <a:latin typeface="Osaka" charset="-128"/>
                <a:ea typeface="Osaka" charset="-128"/>
                <a:cs typeface="Osaka" charset="-128"/>
              </a:defRPr>
            </a:lvl2pPr>
            <a:lvl3pPr>
              <a:defRPr sz="2800">
                <a:latin typeface="Osaka" charset="-128"/>
                <a:ea typeface="Osaka" charset="-128"/>
                <a:cs typeface="Osaka" charset="-128"/>
              </a:defRPr>
            </a:lvl3pPr>
            <a:lvl4pPr>
              <a:defRPr sz="2800">
                <a:latin typeface="Osaka" charset="-128"/>
                <a:ea typeface="Osaka" charset="-128"/>
                <a:cs typeface="Osaka" charset="-128"/>
              </a:defRPr>
            </a:lvl4pPr>
            <a:lvl5pPr>
              <a:defRPr sz="2800">
                <a:latin typeface="Osaka" charset="-128"/>
                <a:ea typeface="Osaka" charset="-128"/>
                <a:cs typeface="Osaka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BBBE7F7-6297-8645-848D-84DD47408675}" type="datetimeFigureOut">
              <a:rPr kumimoji="1" lang="ja-JP" altLang="en-US" smtClean="0"/>
              <a:t>2017/2/7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8EED860-7D76-C74A-8A12-ADC9E8ECA2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435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1145076" y="3134158"/>
            <a:ext cx="684596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 Builds Software</a:t>
            </a:r>
            <a:endParaRPr lang="en-US"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93" y="1658952"/>
            <a:ext cx="5189535" cy="126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2" name="Shape 52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670454" y="1674308"/>
            <a:ext cx="6048376" cy="13542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66725" y="785829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66725" y="785829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366713" y="1419224"/>
            <a:ext cx="8410574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366716" y="1419225"/>
            <a:ext cx="2073274" cy="303847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66725" y="785829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2728913" y="1419224"/>
            <a:ext cx="6048376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66739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744842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" name="Shape 11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7" r:id="rId4"/>
    <p:sldLayoutId id="2147483658" r:id="rId5"/>
    <p:sldLayoutId id="2147483660" r:id="rId6"/>
    <p:sldLayoutId id="2147483661" r:id="rId7"/>
    <p:sldLayoutId id="2147483662" r:id="rId8"/>
    <p:sldLayoutId id="2147483663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votal-Japan/getting-started-with-spring-boot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localhost:8080/" TargetMode="External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console.run.pivotal.io/register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start.spring.io/" TargetMode="External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1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2.tif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599090" y="1312923"/>
            <a:ext cx="8316197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rgbClr val="F16F3B"/>
                </a:solidFill>
                <a:sym typeface="Arial"/>
                <a:rtl val="0"/>
              </a:rPr>
              <a:t>Getting started with Spring Boot</a:t>
            </a:r>
            <a:endParaRPr lang="en-US" sz="3600" b="0" i="0" u="none" strike="noStrike" cap="none" dirty="0">
              <a:solidFill>
                <a:srgbClr val="F16F3B"/>
              </a:solidFill>
              <a:sym typeface="Arial"/>
              <a:rtl val="0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890594" y="2633383"/>
            <a:ext cx="6919800" cy="369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chemeClr val="accent2"/>
                </a:solidFill>
                <a:latin typeface="Osaka" charset="-128"/>
                <a:ea typeface="Osaka" charset="-128"/>
                <a:cs typeface="Osaka" charset="-128"/>
                <a:sym typeface="Arial"/>
                <a:rtl val="0"/>
              </a:rPr>
              <a:t>Pre-Training for Cloud Native Workshop</a:t>
            </a:r>
            <a:endParaRPr lang="en-US" sz="2400" b="0" i="0" u="none" strike="noStrike" cap="none" dirty="0">
              <a:solidFill>
                <a:schemeClr val="accent2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890594" y="3617969"/>
            <a:ext cx="6435899" cy="1231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Toshiaki Maki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</a:pPr>
            <a:r>
              <a:rPr lang="en-US" sz="1600" dirty="0" smtClean="0">
                <a:solidFill>
                  <a:srgbClr val="7F7F7F"/>
                </a:solidFill>
              </a:rPr>
              <a:t>Feb 8 2016</a:t>
            </a:r>
            <a:endParaRPr sz="16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1689100" y="4889500"/>
            <a:ext cx="1847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389005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22" y="564356"/>
            <a:ext cx="3685449" cy="38147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57625" y="3343275"/>
            <a:ext cx="2271713" cy="23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27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45" y="350044"/>
            <a:ext cx="3860110" cy="40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29" y="518407"/>
            <a:ext cx="4306141" cy="4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3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673100"/>
            <a:ext cx="4851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4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Boilerplate entry point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813560"/>
            <a:ext cx="9144000" cy="22852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SpringApplication.run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DemoApplication.class,args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}</a:t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1" y="-142875"/>
            <a:ext cx="8446759" cy="51435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93" y="238126"/>
            <a:ext cx="1492162" cy="379155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879" y="2730501"/>
            <a:ext cx="2590903" cy="10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1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6545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10:08:49.902  INFO 89397 ---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89397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10:08:49.907  INFO 89397 ---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10:08:49.968  INFO 89397 ---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org.springframework.context.annotation.AnnotationConfigApplicationContext@319b92f3: startup date [Tue Feb 07 10:08:49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10:08:50.428  INFO 89397 ---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10:08:50.440  INFO 89397 ---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0.762 seconds (JVM running for 1.055)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10:08:50.441  INFO 89397 ---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org.springframework.context.annotation.AnnotationConfigApplicationContext@319b92f3: startup date [Tue Feb 07 10:08:49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10:08:50.442  INFO 89397 ---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(01-01)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6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128117"/>
            <a:ext cx="9144000" cy="31470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20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>
                <a:latin typeface="Consolas" charset="0"/>
                <a:ea typeface="Consolas" charset="0"/>
                <a:cs typeface="Consolas" charset="0"/>
              </a:rPr>
              <a:t>SpringApplication.run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>
                <a:latin typeface="Consolas" charset="0"/>
                <a:ea typeface="Consolas" charset="0"/>
                <a:cs typeface="Consolas" charset="0"/>
              </a:rPr>
              <a:t>DemoApplication.class,args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);  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0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30854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10:12:24.618  INFO 90019 ---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90019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10:12:24.621  INFO 90019 ---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10:12:24.673  INFO 90019 ---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org.springframework.context.annotation.AnnotationConfigApplicationContext@27d415d9: startup date [Tue Feb 07 10:12:24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10:12:25.117  INFO 90019 ---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3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Hello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10:12:25.129  INFO 90019 ---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0.729 seconds (JVM running for 1.027)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10:12:25.129  INFO 90019 ---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org.springframework.context.annotation.AnnotationConfigApplicationContext@27d415d9: startup date [Tue Feb 07 10:12:24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10:12:25.130  INFO 90019 ---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(01-02)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a first component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813560"/>
            <a:ext cx="9144000" cy="19159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interface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String greet();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09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07503" y="1012642"/>
            <a:ext cx="8528994" cy="390619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ja-JP" sz="3600" dirty="0" err="1" smtClean="0"/>
              <a:t>HelloWorld</a:t>
            </a:r>
            <a:r>
              <a:rPr kumimoji="1" lang="en-US" altLang="ja-JP" sz="3600" dirty="0" smtClean="0"/>
              <a:t> (1.5h)</a:t>
            </a:r>
            <a:endParaRPr kumimoji="1" lang="en-US" altLang="ja-JP" sz="2200" dirty="0" smtClean="0"/>
          </a:p>
          <a:p>
            <a:pPr marL="457200" lvl="3" indent="-457200">
              <a:buFont typeface="Arial" charset="0"/>
              <a:buChar char="•"/>
            </a:pPr>
            <a:r>
              <a:rPr kumimoji="1" lang="en-US" altLang="ja-JP" sz="3600" dirty="0" smtClean="0"/>
              <a:t>Web (1h)</a:t>
            </a:r>
          </a:p>
          <a:p>
            <a:pPr marL="457200" lvl="4" indent="-457200">
              <a:buFont typeface="Arial" charset="0"/>
              <a:buChar char="•"/>
            </a:pPr>
            <a:r>
              <a:rPr kumimoji="1" lang="en-US" altLang="ja-JP" sz="3600" dirty="0" err="1" smtClean="0"/>
              <a:t>DataAccess</a:t>
            </a:r>
            <a:r>
              <a:rPr kumimoji="1" lang="en-US" altLang="ja-JP" sz="3600" dirty="0" smtClean="0"/>
              <a:t> (1.5h)</a:t>
            </a:r>
          </a:p>
          <a:p>
            <a:pPr marL="457200" lvl="5" indent="-457200">
              <a:buFont typeface="Arial" charset="0"/>
              <a:buChar char="•"/>
            </a:pPr>
            <a:r>
              <a:rPr kumimoji="1" lang="en-US" altLang="ja-JP" sz="3600" dirty="0" smtClean="0"/>
              <a:t>Actuator (0.5h)</a:t>
            </a:r>
          </a:p>
        </p:txBody>
      </p:sp>
    </p:spTree>
    <p:extLst>
      <p:ext uri="{BB962C8B-B14F-4D97-AF65-F5344CB8AC3E}">
        <p14:creationId xmlns:p14="http://schemas.microsoft.com/office/powerpoint/2010/main" val="17456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Implement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3932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43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Define a Bean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28117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@Bean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endParaRPr lang="en-US" altLang="ja-JP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3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429625" cy="994172"/>
          </a:xfrm>
        </p:spPr>
        <p:txBody>
          <a:bodyPr/>
          <a:lstStyle/>
          <a:p>
            <a:r>
              <a:rPr kumimoji="1" lang="en-US" altLang="ja-JP" dirty="0" smtClean="0"/>
              <a:t>Inject</a:t>
            </a:r>
            <a:r>
              <a:rPr kumimoji="1" lang="en-US" altLang="ja-JP" dirty="0"/>
              <a:t>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ja-JP" dirty="0" smtClean="0"/>
              <a:t>&amp; use this 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489"/>
            <a:ext cx="9144000" cy="4255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@Bean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74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7776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10:14:37.235  INFO 90402 ---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90402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10:14:37.238  INFO 90402 ---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10:14:37.292  INFO 90402 ---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org.springframework.context.annotation.AnnotationConfigApplicationContext@27d415d9: startup date [Tue Feb 07 10:14:37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10:14:37.759  INFO 90402 ---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10:14:37.771  INFO 90402 ---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0.752 seconds (JVM running for 1.054)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10:14:37.772  INFO 90402 ---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org.springframework.context.annotation.AnnotationConfigApplicationContext@27d415d9: startup date [Tue Feb 07 10:14:37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10:14:37.773  INFO 90402 ---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(01-03)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Annotate with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348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the Bean definition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888489"/>
            <a:ext cx="9144000" cy="4255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strike="sngStrik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strike="sngStrike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@Bean </a:t>
            </a:r>
            <a:r>
              <a:rPr lang="en-US" altLang="ja-JP" sz="1600" strike="sngStrike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strike="sngStrike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strike="sngStrike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strike="sngStrike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r>
              <a:rPr lang="en-US" altLang="ja-JP" sz="1600" strike="sngStrike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strike="sngStrike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strike="sngStrike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strike="sngStrike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the Bean definition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888489"/>
            <a:ext cx="9144000" cy="39472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7776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10:17:22.878  INFO 91014 ---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91014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10:17:22.883  INFO 91014 ---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10:17:22.939  INFO 91014 ---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org.springframework.context.annotation.AnnotationConfigApplicationContext@27d415d9: startup date [Tue Feb 07 10:17:22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10:17:23.479  INFO 91014 ---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10:17:23.509  INFO 91014 ---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0.858 seconds (JVM running for 1.158)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10:17:23.510  INFO 91014 ---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org.springframework.context.annotation.AnnotationConfigApplicationContext@27d415d9: startup date [Tue Feb 07 10:17:22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10:17:23.513  INFO 91014 ---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(01-04)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another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@Value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"${</a:t>
            </a:r>
            <a:r>
              <a:rPr lang="en-US" altLang="ja-JP" sz="24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}"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3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Configure the property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44" y="1420812"/>
            <a:ext cx="3378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Source Code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32" y="1552893"/>
            <a:ext cx="5373219" cy="326231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19100" y="1114127"/>
            <a:ext cx="565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https://github.com/Pivotal-Japan/getting-started-with-spring-</a:t>
            </a:r>
            <a:r>
              <a:rPr lang="ja-JP" altLang="en-US" dirty="0" smtClean="0">
                <a:hlinkClick r:id="rId3"/>
              </a:rPr>
              <a:t>boot</a:t>
            </a:r>
            <a:endParaRPr lang="en-US" altLang="ja-JP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750" y="1769855"/>
            <a:ext cx="2257759" cy="304535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21250547">
            <a:off x="1994836" y="2708311"/>
            <a:ext cx="4167877" cy="37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12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another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149317"/>
            <a:ext cx="9144000" cy="43858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=Hello New World!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66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kumimoji="1" lang="en-US" altLang="ja-JP" dirty="0" smtClean="0"/>
              <a:t> from Simple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strike="sngStrike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Remove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kumimoji="1" lang="en-US" altLang="ja-JP" dirty="0" smtClean="0"/>
              <a:t> from Simple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82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327012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10:19:27.078  INFO 91368 ---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91368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10:19:27.081  INFO 91368 ---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10:19:27.135  INFO 91368 ---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org.springframework.context.annotation.AnnotationConfigApplicationContext@17211155: startup date [Tue Feb 07 10:19:27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10:19:27.591  INFO 91368 ---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3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10:19:27.603  INFO 91368 ---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0.749 seconds (JVM running for 1.044)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10:19:27.604  INFO 91368 ---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org.springframework.context.annotation.AnnotationConfigApplicationContext@17211155: startup date [Tue Feb 07 10:19:27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10:19:27.605  INFO 91368 ---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(01-05)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happen unless </a:t>
            </a:r>
            <a:r>
              <a:rPr kumimoji="1" lang="en-US" altLang="ja-JP" dirty="0" smtClean="0"/>
              <a:t>removing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 </a:t>
            </a:r>
            <a:r>
              <a:rPr lang="en-US" altLang="ja-JP" sz="24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// &lt;----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9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947613"/>
            <a:ext cx="9144000" cy="36240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Error starting 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ApplicationContext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. To display the auto-configuration report re-run your application with 'debug' enabled.</a:t>
            </a: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2017-02-07 10:20:48.221 ERROR 91576 --- [           main] 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o.s.b.d.LoggingFailureAnalysisReporter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   : </a:t>
            </a:r>
          </a:p>
          <a:p>
            <a:endParaRPr lang="en-US" altLang="ja-JP" sz="105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***************************</a:t>
            </a: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APPLICATION FAILED TO START</a:t>
            </a: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***************************</a:t>
            </a:r>
          </a:p>
          <a:p>
            <a:endParaRPr lang="en-US" altLang="ja-JP" sz="105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Description:</a:t>
            </a:r>
          </a:p>
          <a:p>
            <a:endParaRPr lang="en-US" altLang="ja-JP" sz="105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Field 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 in 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 required a single bean, but 2 were found:</a:t>
            </a: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	- 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: defined in file [/Users/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/getting-started-with-spring-boot/demo/target/classes/com/example/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PropertyGreetingService.class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	- 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: defined in file [/Users/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/getting-started-with-spring-boot/demo/target/classes/com/example/</a:t>
            </a:r>
            <a:r>
              <a:rPr lang="en-US" altLang="ja-JP" sz="1050" dirty="0" err="1">
                <a:latin typeface="Consolas" charset="0"/>
                <a:ea typeface="Consolas" charset="0"/>
                <a:cs typeface="Consolas" charset="0"/>
              </a:rPr>
              <a:t>SimpleGreetingService.class</a:t>
            </a:r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endParaRPr lang="en-US" altLang="ja-JP" sz="1050" dirty="0">
              <a:latin typeface="Consolas" charset="0"/>
              <a:ea typeface="Consolas" charset="0"/>
              <a:cs typeface="Consolas" charset="0"/>
            </a:endParaRPr>
          </a:p>
          <a:p>
            <a:endParaRPr lang="en-US" altLang="ja-JP" sz="105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Action:</a:t>
            </a:r>
          </a:p>
          <a:p>
            <a:endParaRPr lang="en-US" altLang="ja-JP" sz="105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50" dirty="0">
                <a:latin typeface="Consolas" charset="0"/>
                <a:ea typeface="Consolas" charset="0"/>
                <a:cs typeface="Consolas" charset="0"/>
              </a:rPr>
              <a:t>Consider marking one of the beans as @Primary, updating the consumer to accept multiple beans, or using @Qualifier to identify the bean that should be consumed</a:t>
            </a:r>
          </a:p>
          <a:p>
            <a:endParaRPr lang="en-US" altLang="ja-JP" sz="1050" dirty="0">
              <a:latin typeface="Consolas" charset="0"/>
              <a:ea typeface="Consolas" charset="0"/>
              <a:cs typeface="Consolas" charset="0"/>
            </a:endParaRPr>
          </a:p>
          <a:p>
            <a:endParaRPr lang="en-US" altLang="ja-JP" sz="105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Specify the Bean name explicitly with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@Qualifier </a:t>
            </a:r>
            <a:r>
              <a:rPr kumimoji="1" lang="en-US" altLang="ja-JP" dirty="0" smtClean="0"/>
              <a:t>+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Autowired</a:t>
            </a:r>
            <a:endParaRPr kumimoji="1" lang="en-US" altLang="ja-JP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Remove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 </a:t>
            </a:r>
            <a:r>
              <a:rPr kumimoji="1" lang="en-US" altLang="ja-JP" dirty="0" smtClean="0"/>
              <a:t>from both and  </a:t>
            </a:r>
            <a:r>
              <a:rPr kumimoji="1" lang="en-US" altLang="ja-JP" dirty="0"/>
              <a:t>s</a:t>
            </a:r>
            <a:r>
              <a:rPr kumimoji="1" lang="en-US" altLang="ja-JP" dirty="0" smtClean="0"/>
              <a:t>pecify the concrete bean with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@Bean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Annotate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@Primary </a:t>
            </a:r>
            <a:r>
              <a:rPr kumimoji="1" lang="en-US" altLang="ja-JP" dirty="0" smtClean="0"/>
              <a:t>on preferred one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220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489"/>
            <a:ext cx="9144000" cy="4255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@Qualifier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// or </a:t>
            </a:r>
            <a:r>
              <a:rPr lang="en-US" altLang="ja-JP" sz="20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simpleGreeting</a:t>
            </a:r>
            <a:r>
              <a:rPr lang="en-US" altLang="ja-JP" sz="20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77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90079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10:25:51.394  INFO 92482 ---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92482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10:25:51.398  INFO 92482 ---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10:25:51.446  INFO 92482 ---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org.springframework.context.annotation.AnnotationConfigApplicationContext@17211155: startup date [Tue Feb 07 10:25:51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10:25:51.896  INFO 92482 ---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10:25:51.908  INFO 92482 ---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0.742 seconds (JVM running for 1.026)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10:25:51.909  INFO 92482 ---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org.springframework.context.annotation.AnnotationConfigApplicationContext@17211155: startup date [Tue Feb 07 10:25:51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10:25:51.910  INFO 92482 ---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(01-06)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9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28117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@Bean </a:t>
            </a:r>
            <a:r>
              <a:rPr lang="en-US" altLang="ja-JP" sz="20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// remove @Component from both </a:t>
            </a:r>
            <a:r>
              <a:rPr lang="en-US" altLang="ja-JP" sz="20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lang="en-US" altLang="ja-JP" sz="2000" dirty="0" smtClean="0">
              <a:solidFill>
                <a:schemeClr val="bg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endParaRPr lang="en-US" altLang="ja-JP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Spring Framework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021556"/>
            <a:ext cx="7886700" cy="3611167"/>
          </a:xfrm>
        </p:spPr>
        <p:txBody>
          <a:bodyPr/>
          <a:lstStyle/>
          <a:p>
            <a:r>
              <a:rPr kumimoji="1" lang="en-US" altLang="ja-JP" dirty="0" smtClean="0"/>
              <a:t>Spring is a Java framework for enterprise applications, </a:t>
            </a:r>
            <a:r>
              <a:rPr lang="en-US" altLang="ja-JP" dirty="0" smtClean="0"/>
              <a:t>supports</a:t>
            </a:r>
            <a:endParaRPr lang="en-US" altLang="ja-JP" dirty="0"/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dependency injection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transaction management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web applications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data access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messaging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testing </a:t>
            </a:r>
            <a:r>
              <a:rPr lang="en-US" altLang="ja-JP" sz="2400" dirty="0"/>
              <a:t>and more.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6725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7776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10:31:10.260  INFO 93387 ---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93387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10:31:10.264  INFO 93387 ---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10:31:10.314  INFO 93387 ---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org.springframework.context.annotation.AnnotationConfigApplicationContext@17211155: startup date [Tue Feb 07 10:31:10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10:31:10.796  INFO 93387 ---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10:31:10.809  INFO 93387 ---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0.769 seconds (JVM running for 1.055)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10:31:10.810  INFO 93387 ---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org.springframework.context.annotation.AnnotationConfigApplicationContext@17211155: startup date [Tue Feb 07 10:31:10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10:31:10.811  INFO 93387 ---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(01-07)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3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011600"/>
            <a:ext cx="9144000" cy="413190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</a:p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@Primary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@Value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"${</a:t>
            </a:r>
            <a:r>
              <a:rPr lang="en-US" altLang="ja-JP" sz="24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}"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7776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10:33:09.088  INFO 93715 ---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93715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10:33:09.091  INFO 93715 ---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10:33:09.141  INFO 93715 ---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org.springframework.context.annotation.AnnotationConfigApplicationContext@17211155: startup date [Tue Feb 07 10:33:09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10:33:09.600  INFO 93715 ---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10:33:09.612  INFO 93715 ---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0.748 seconds (JVM running for 1.039)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10:33:09.613  INFO 93715 ---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org.springframework.context.annotation.AnnotationConfigApplicationContext@17211155: startup date [Tue Feb 07 10:33:09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10:33:09.614  INFO 93715 ---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(01-08)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4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52574"/>
            <a:ext cx="9144000" cy="1915909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</a:p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@Vanilla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{/*...*/}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824140"/>
            <a:ext cx="9144000" cy="228524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endParaRPr lang="en-US" altLang="ja-JP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           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{</a:t>
            </a:r>
            <a:endParaRPr lang="en-US" altLang="ja-JP" sz="1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@Vanilla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左矢印 2"/>
          <p:cNvSpPr/>
          <p:nvPr/>
        </p:nvSpPr>
        <p:spPr>
          <a:xfrm>
            <a:off x="1502797" y="1268016"/>
            <a:ext cx="4063116" cy="3222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左矢印 5"/>
          <p:cNvSpPr/>
          <p:nvPr/>
        </p:nvSpPr>
        <p:spPr>
          <a:xfrm rot="19122622">
            <a:off x="2728624" y="2607359"/>
            <a:ext cx="3331596" cy="3222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965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4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011600"/>
            <a:ext cx="9144000" cy="345479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org.springframework.beans.factory.annotation.Qualifier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java.lang.annotation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.*;</a:t>
            </a: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@Target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ElementType.FIELD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ElementType.METHOD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altLang="ja-JP" sz="20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                                 </a:t>
            </a:r>
            <a:r>
              <a:rPr lang="en-US" altLang="ja-JP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ElementType.TYPE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@Retention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RetentionPolicy.RUNTIME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@Inherited</a:t>
            </a:r>
            <a:b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@Documented</a:t>
            </a:r>
            <a:b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Qualifier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Vanilla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28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Build the application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463515"/>
            <a:ext cx="9144000" cy="900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cd demo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mvnw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clean package 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java -jar target/demo-0.0.1-SNAPSHOT.jar</a:t>
            </a:r>
          </a:p>
        </p:txBody>
      </p:sp>
    </p:spTree>
    <p:extLst>
      <p:ext uri="{BB962C8B-B14F-4D97-AF65-F5344CB8AC3E}">
        <p14:creationId xmlns:p14="http://schemas.microsoft.com/office/powerpoint/2010/main" val="2068043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Change the property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034144"/>
            <a:ext cx="9144000" cy="354712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java -jar target/demo-0.0.1-SNAPSHOT.jar --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=Hi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10:35:02.415  INFO 94047 ---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v0.0.1-SNAPSHOT on jpxxmakitm1.corp.emc.com with PID 94047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/getting-started-with-spring-boot/demo/target/demo-0.0.1-SNAPSHOT.jar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/getting-started-with-spring-boot/demo)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10:35:02.419  INFO 94047 ---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10:35:02.479  INFO 94047 ---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org.springframework.context.annotation.AnnotationConfigApplicationContext@5b37e0d2: startup date [Tue Feb 07 10:35:02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10:35:02.985  INFO 94047 ---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3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Hi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10:35:02.998  INFO 94047 ---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0.901 seconds (JVM running for 1.271)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10:35:02.999  INFO 94047 ---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org.springframework.context.annotation.AnnotationConfigApplicationContext@5b37e0d2: startup date [Tue Feb 07 10:35:02 JST 2017];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2017-02-07 10:35:03.001  INFO 94047 ---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  <a:endParaRPr lang="en-US" altLang="ja-JP" sz="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210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</a:rPr>
              <a:t>Web Application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685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13" y="0"/>
            <a:ext cx="7587373" cy="514350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 rot="18483352">
            <a:off x="7257" y="3309257"/>
            <a:ext cx="1661886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8235356">
            <a:off x="5261427" y="1316263"/>
            <a:ext cx="1661886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231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22" y="564356"/>
            <a:ext cx="3685449" cy="38147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57625" y="3343275"/>
            <a:ext cx="2271713" cy="23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91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Spring Boot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Spring Boot makes it easy to create stand-alone, production-grade Spring based Applications that you can "just run</a:t>
            </a:r>
            <a:r>
              <a:rPr lang="en-US" altLang="ja-JP" dirty="0" smtClean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479503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45" y="350044"/>
            <a:ext cx="3860110" cy="40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98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71" y="273844"/>
            <a:ext cx="4581420" cy="43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4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1" y="0"/>
            <a:ext cx="8875438" cy="5143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34281" y="2912916"/>
            <a:ext cx="2271713" cy="23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370983" y="4733926"/>
            <a:ext cx="655982" cy="358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96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7" y="109330"/>
            <a:ext cx="5012902" cy="486967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594113" y="1801881"/>
            <a:ext cx="3657600" cy="563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/>
          <p:cNvSpPr/>
          <p:nvPr/>
        </p:nvSpPr>
        <p:spPr>
          <a:xfrm>
            <a:off x="6480313" y="646043"/>
            <a:ext cx="2035037" cy="1155838"/>
          </a:xfrm>
          <a:prstGeom prst="wedgeRoundRectCallout">
            <a:avLst>
              <a:gd name="adj1" fmla="val -68696"/>
              <a:gd name="adj2" fmla="val 54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Added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8807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20" y="0"/>
            <a:ext cx="8446759" cy="5143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75" y="273844"/>
            <a:ext cx="1492162" cy="37915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261" y="2766219"/>
            <a:ext cx="2590903" cy="10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2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Output (02-01)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47612"/>
            <a:ext cx="9144000" cy="251607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10:41:20.740  INFO 95220 ---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95220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/getting-started-with-spring-boot/demo-web/target/classes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/getting-started-with-spring-boot/demo-web)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10:41:20.743  INFO 95220 ---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10:41:20.810  INFO 95220 ---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org.springframework.boot.context.embedded.AnnotationConfigEmbeddedWebApplicationContext@4b9e255: startup date [Tue Feb 07 10:41:20 JST 2017];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10:41:21.488  INFO 95220 ---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'org.springframework.boot.autoconfigure.validation.ValidationAutoConfiguration' of type [class org.springframework.boot.autoconfigure.validation.ValidationAutoConfiguration]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10:41:21.545  INFO 95220 ---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'validator' of type [class org.springframework.validation.beanvalidation.LocalValidatorFactoryBean]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10:41:21.778  INFO 95220 ---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3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10:41:21.793  INFO 95220 ---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39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First Controller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011600"/>
            <a:ext cx="9144000" cy="413190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endParaRPr lang="en-US" altLang="ja-JP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GetMapping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"/"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String 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hello() {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SpringApplication.run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DemoApplication.class,args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50" y="1053548"/>
            <a:ext cx="5929941" cy="265071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438940" y="1235350"/>
            <a:ext cx="685799" cy="553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9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Output (02-02)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47612"/>
            <a:ext cx="9144000" cy="383951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10:45:57.323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96035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/getting-started-with-spring-boot/demo-web/target/classes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/getting-started-with-spring-boot/demo-web)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10:45:57.327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10:45:57.392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org.springframework.boot.context.embedded.AnnotationConfigEmbeddedWebApplicationContext@4b9e255: startup date [Tue Feb 07 10:45:57 JST 2017];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10:45:58.078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'org.springframework.boot.autoconfigure.validation.ValidationAutoConfiguration' of type [class org.springframework.boot.autoconfigure.validation.ValidationAutoConfiguration]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10:45:58.139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'validator' of type [class org.springframework.validation.beanvalidation.LocalValidatorFactoryBean]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10:45:58.376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10:45:58.392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10:45:58.393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Tomcat/8.5.11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10:45:58.487  INFO 96035 ---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10:45:58.487  INFO 96035 ---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1099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10:45:58.603  INFO 96035 ---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10:45:58.607  INFO 96035 ---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10:45:58.607  INFO 96035 ---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10:45:58.607  INFO 96035 ---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10:45:58.607  INFO 96035 ---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10:45:58.859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org.springframework.boot.context.embedded.AnnotationConfigEmbeddedWebApplicationContext@4b9e255: startup date [Tue Feb 07 10:45:57 JST 2017];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10:45:58.926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Mapped "{[/],methods=[GET]}" onto </a:t>
            </a:r>
            <a:r>
              <a:rPr lang="en-US" altLang="ja-JP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2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10:45:58.931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10:45:58.931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10:45:58.962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10:45:58.962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10:45:59.049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10:45:59.243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10:45:59.310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10:45:59.314  INFO 96035 ---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2.242 seconds (JVM running for 2.583)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hlinkClick r:id="rId2"/>
              </a:rPr>
              <a:t>http://localhost:8080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31" y="1184826"/>
            <a:ext cx="6883538" cy="38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Spring Boot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4313" y="935831"/>
            <a:ext cx="8843962" cy="3671888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Create </a:t>
            </a:r>
            <a:r>
              <a:rPr lang="en-US" altLang="ja-JP" sz="2400" u="sng" dirty="0"/>
              <a:t>stand-alone Spring applications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u="sng" dirty="0"/>
              <a:t>Embed</a:t>
            </a:r>
            <a:r>
              <a:rPr lang="en-US" altLang="ja-JP" sz="2400" dirty="0"/>
              <a:t> Tomcat, Jetty or Undertow </a:t>
            </a:r>
            <a:r>
              <a:rPr lang="en-US" altLang="ja-JP" sz="2400" dirty="0" smtClean="0"/>
              <a:t>directly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Provide </a:t>
            </a:r>
            <a:r>
              <a:rPr lang="en-US" altLang="ja-JP" sz="2400" dirty="0"/>
              <a:t>opinionated 'starter' POMs to </a:t>
            </a:r>
            <a:r>
              <a:rPr lang="en-US" altLang="ja-JP" sz="2400" u="sng" dirty="0"/>
              <a:t>simplify your Maven configuration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u="sng" dirty="0"/>
              <a:t>Automatically configure </a:t>
            </a:r>
            <a:r>
              <a:rPr lang="en-US" altLang="ja-JP" sz="2400" dirty="0"/>
              <a:t>Spring whenever possible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/>
              <a:t>Provide </a:t>
            </a:r>
            <a:r>
              <a:rPr lang="en-US" altLang="ja-JP" sz="2400" u="sng" dirty="0"/>
              <a:t>production-ready features </a:t>
            </a:r>
            <a:r>
              <a:rPr lang="en-US" altLang="ja-JP" sz="2400" dirty="0"/>
              <a:t>such as metrics, health checks and externalized configuration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/>
              <a:t>Absolutely </a:t>
            </a:r>
            <a:r>
              <a:rPr lang="en-US" altLang="ja-JP" sz="2400" u="sng" dirty="0"/>
              <a:t>no code generation</a:t>
            </a:r>
            <a:r>
              <a:rPr lang="en-US" altLang="ja-JP" sz="2400" dirty="0"/>
              <a:t> and </a:t>
            </a:r>
            <a:r>
              <a:rPr lang="en-US" altLang="ja-JP" sz="2400" u="sng" dirty="0"/>
              <a:t>no requirement for </a:t>
            </a:r>
            <a:r>
              <a:rPr lang="en-US" altLang="ja-JP" sz="2400" dirty="0"/>
              <a:t>XML </a:t>
            </a:r>
            <a:r>
              <a:rPr lang="en-US" altLang="ja-JP" sz="2400" dirty="0" smtClean="0"/>
              <a:t>configuration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29590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new Controller (REST API)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9391" y="980822"/>
            <a:ext cx="9144000" cy="416267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name;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(Integer id)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.id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(String name)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this.name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62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new Controller (REST API)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854"/>
            <a:ext cx="9144000" cy="422423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CityController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static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List&lt;City&gt; cities =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CopyOnWriteArrayList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static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AtomicInteger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counter =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AtomicInteger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(0);</a:t>
            </a:r>
          </a:p>
          <a:p>
            <a:endParaRPr lang="en-US" altLang="ja-JP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Get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Mapping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cities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List&lt;City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cities;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altLang="ja-JP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Post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Mapping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City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postCities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RequestBody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city)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city.setId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counter.incrementAndGet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cities.add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90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Output (02-03)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08284"/>
            <a:ext cx="9144000" cy="434734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10:58:29.389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99327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/getting-started-with-spring-boot/demo-web/target/classes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/getting-started-with-spring-boot/demo-web)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10:58:29.391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10:58:29.456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org.springframework.boot.context.embedded.AnnotationConfigEmbeddedWebApplicationContext@4b9e255: startup date [Tue Feb 07 10:58:29 JST 2017];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10:58:30.167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'org.springframework.boot.autoconfigure.validation.ValidationAutoConfiguration' of type [class org.springframework.boot.autoconfigure.validation.ValidationAutoConfiguration]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10:58:30.230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'validator' of type [class org.springframework.validation.beanvalidation.LocalValidatorFactoryBean]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10:58:30.464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10:58:30.478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10:58:30.479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Tomcat/8.5.11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10:58:30.564  INFO 99327 ---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10:58:30.564  INFO 99327 ---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1113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10:58:30.691  INFO 99327 ---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10:58:30.696  INFO 99327 ---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10:58:30.697  INFO 99327 ---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10:58:30.697  INFO 99327 ---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10:58:30.697  INFO 99327 ---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10:58:30.990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org.springframework.boot.context.embedded.AnnotationConfigEmbeddedWebApplicationContext@4b9e255: startup date [Tue Feb 07 10:58:29 JST 2017];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10:58:31.064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"{[/],methods=[GET]}"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10:58:31.067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Mapped "{[/cities],methods=[GET]}" onto </a:t>
            </a:r>
            <a:r>
              <a:rPr lang="en-US" altLang="ja-JP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8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18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10:58:31.067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Mapped "{[/cities],methods=[POST]}" onto </a:t>
            </a:r>
            <a:r>
              <a:rPr lang="en-US" altLang="ja-JP" sz="16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10:58:31.070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10:58:31.070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10:58:31.107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10:58:31.108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10:58:31.156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10:58:31.311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10:58:31.394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10:58:31.400  INFO 99327 ---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2.279 seconds (JVM running for 2.572</a:t>
            </a:r>
            <a:r>
              <a:rPr lang="en-US" altLang="ja-JP" sz="5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7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REST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":1,"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":2,"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45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Build the application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900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cd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demo-web</a:t>
            </a:r>
            <a:endParaRPr lang="en-US" altLang="ja-JP" sz="1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./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mvnw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clean package 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java -jar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</a:t>
            </a:r>
            <a:endParaRPr lang="en-US" altLang="ja-JP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338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Push to Cloud Foundry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0" y="845999"/>
            <a:ext cx="3049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https://console.run.pivotal.io/</a:t>
            </a:r>
            <a:r>
              <a:rPr lang="ja-JP" altLang="en-US" dirty="0" smtClean="0">
                <a:hlinkClick r:id="rId2"/>
              </a:rPr>
              <a:t>register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609"/>
            <a:ext cx="2764356" cy="17655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5" y="2956288"/>
            <a:ext cx="2437625" cy="1658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882" y="1107608"/>
            <a:ext cx="5074845" cy="3305365"/>
          </a:xfrm>
          <a:prstGeom prst="rect">
            <a:avLst/>
          </a:prstGeom>
        </p:spPr>
      </p:pic>
      <p:sp>
        <p:nvSpPr>
          <p:cNvPr id="9" name="下矢印 8"/>
          <p:cNvSpPr/>
          <p:nvPr/>
        </p:nvSpPr>
        <p:spPr>
          <a:xfrm>
            <a:off x="1271487" y="2417390"/>
            <a:ext cx="506258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2702807" y="3467593"/>
            <a:ext cx="873258" cy="6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527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1059023"/>
            <a:ext cx="9144000" cy="407034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login -a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api.run.pivotal.io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push my-first-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-p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Showing health and status for app my-first-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in org </a:t>
            </a:r>
            <a:r>
              <a:rPr lang="en-US" altLang="ja-JP" dirty="0" err="1" smtClean="0">
                <a:latin typeface="Consolas" charset="0"/>
                <a:ea typeface="Consolas" charset="0"/>
                <a:cs typeface="Consolas" charset="0"/>
              </a:rPr>
              <a:t>maki</a:t>
            </a:r>
            <a:r>
              <a:rPr lang="en-US" altLang="ja-JP" dirty="0" smtClean="0">
                <a:latin typeface="Consolas" charset="0"/>
                <a:ea typeface="Consolas" charset="0"/>
                <a:cs typeface="Consolas" charset="0"/>
              </a:rPr>
              <a:t>-org 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/ space </a:t>
            </a:r>
            <a:r>
              <a:rPr lang="en-US" altLang="ja-JP" dirty="0" smtClean="0">
                <a:latin typeface="Consolas" charset="0"/>
                <a:ea typeface="Consolas" charset="0"/>
                <a:cs typeface="Consolas" charset="0"/>
              </a:rPr>
              <a:t>development 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as </a:t>
            </a:r>
            <a:r>
              <a:rPr lang="en-US" altLang="ja-JP" dirty="0" err="1" smtClean="0">
                <a:latin typeface="Consolas" charset="0"/>
                <a:ea typeface="Consolas" charset="0"/>
                <a:cs typeface="Consolas" charset="0"/>
              </a:rPr>
              <a:t>foo@example.com</a:t>
            </a:r>
            <a:r>
              <a:rPr lang="en-US" altLang="ja-JP" dirty="0" smtClean="0">
                <a:latin typeface="Consolas" charset="0"/>
                <a:ea typeface="Consolas" charset="0"/>
                <a:cs typeface="Consolas" charset="0"/>
              </a:rPr>
              <a:t> ...</a:t>
            </a:r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OK</a:t>
            </a:r>
          </a:p>
          <a:p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requested state: started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instances: 1/1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usage: 1G x 1 instances</a:t>
            </a:r>
          </a:p>
          <a:p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urls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: my-first-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cf.cfapps.io</a:t>
            </a:r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last uploaded: Wed Feb 3 04:08:46 UTC 2016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stack: cflinuxfs2</a:t>
            </a:r>
          </a:p>
          <a:p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: java-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=v3.5.1-http://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/pivotal-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/pcf-java-buildpack.git#d6c19f8 java-main open-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-like-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jre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=1.8.0_71 open-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-like-memory-calculator=2.0.1_RELEASE spring-auto-reconfiguration=1.10.0_RELEASE</a:t>
            </a:r>
          </a:p>
          <a:p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    state     since                   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    memory         disk           details   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#0   running   2016-02-03 01:14:12 PM   38.6%   378.2M of 1G   135.8M of 1G</a:t>
            </a:r>
          </a:p>
        </p:txBody>
      </p:sp>
    </p:spTree>
    <p:extLst>
      <p:ext uri="{BB962C8B-B14F-4D97-AF65-F5344CB8AC3E}">
        <p14:creationId xmlns:p14="http://schemas.microsoft.com/office/powerpoint/2010/main" val="8787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3350"/>
            <a:ext cx="8001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</a:rPr>
              <a:t>Database Access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9630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dependencies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2" y="1388442"/>
            <a:ext cx="2489200" cy="3479800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083844">
            <a:off x="1657162" y="4079778"/>
            <a:ext cx="2186608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1281" y="1621002"/>
            <a:ext cx="5233328" cy="200824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com.h2database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h2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scope&gt;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runtime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&lt;/scope&gt;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&lt;/dependency&gt;</a:t>
            </a:r>
            <a:endParaRPr kumimoji="1" lang="ja-JP" altLang="en-US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11281" y="1188387"/>
            <a:ext cx="1808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mtClean="0">
                <a:latin typeface="Osaka" charset="-128"/>
                <a:ea typeface="Osaka" charset="-128"/>
                <a:cs typeface="Osaka" charset="-128"/>
              </a:rPr>
              <a:t>Add</a:t>
            </a:r>
            <a:endParaRPr kumimoji="1" lang="ja-JP" altLang="en-US" sz="20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824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  <a:sym typeface="Arial"/>
                <a:rtl val="0"/>
              </a:rPr>
              <a:t>Hello World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69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JdbcTemplate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854"/>
            <a:ext cx="9144000" cy="474745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CityController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u="sng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1600" u="sng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etMapping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cities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List&lt;City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jdbcTemplate.query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"SELECT id, name FROM city ORDER BY id"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(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 -&gt;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 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 = </a:t>
            </a:r>
            <a:r>
              <a:rPr lang="en-US" altLang="ja-JP" sz="1600" u="sng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City();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city.setId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rs.getInt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"id"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city.setName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rs.getString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"name"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Po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stMapping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cities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City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postCities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RequestBody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city) {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jdbcTemplate.update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"INSERT INTO city(name) VALUES(?)"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city.getName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    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DDL file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2" y="1616671"/>
            <a:ext cx="2946400" cy="2768600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083844">
            <a:off x="1796309" y="3254829"/>
            <a:ext cx="2186608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93611" y="1867017"/>
            <a:ext cx="5133937" cy="117724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altLang="ja-JP" sz="1800" b="1" dirty="0">
                <a:latin typeface="Consolas" charset="0"/>
                <a:ea typeface="Consolas" charset="0"/>
                <a:cs typeface="Consolas" charset="0"/>
              </a:rPr>
              <a:t>city (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 id   </a:t>
            </a:r>
            <a:r>
              <a:rPr lang="en-US" altLang="ja-JP" sz="1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INT PRIMARY KEY AUTO_INCREMENT</a:t>
            </a:r>
            <a:r>
              <a:rPr lang="en-US" altLang="ja-JP" sz="1800" b="1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 name </a:t>
            </a:r>
            <a:r>
              <a:rPr lang="en-US" altLang="ja-JP" sz="1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VARCHAR</a:t>
            </a:r>
            <a:r>
              <a:rPr lang="en-US" altLang="ja-JP" sz="1800" b="1" dirty="0">
                <a:latin typeface="Consolas" charset="0"/>
                <a:ea typeface="Consolas" charset="0"/>
                <a:cs typeface="Consolas" charset="0"/>
              </a:rPr>
              <a:t>(255)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);</a:t>
            </a:r>
            <a:endParaRPr kumimoji="1" lang="ja-JP" altLang="en-US" sz="18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1280" y="1188387"/>
            <a:ext cx="3802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Create 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&amp; Access API (03-01)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947612"/>
            <a:ext cx="9144000" cy="434734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11:11:16.290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1795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/getting-started-with-spring-boot/demo-web/target/classes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/getting-started-with-spring-boot/demo-web)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11:11:16.294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11:11:16.351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org.springframework.boot.context.embedded.AnnotationConfigEmbeddedWebApplicationContext@3439f68d: startup date [Tue Feb 07 11:11:16 JST 2017];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11:11:17.162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'org.springframework.boot.autoconfigure.validation.ValidationAutoConfiguration' of type [class org.springframework.boot.autoconfigure.validation.ValidationAutoConfiguration]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11:11:17.219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'validator' of type [class org.springframework.validation.beanvalidation.LocalValidatorFactoryBean]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11:11:17.243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$$1d099d1d]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11:11:17.500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11:11:17.512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11:11:17.513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Tomcat/8.5.11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11:11:17.603  INFO 1795 ---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11:11:17.604  INFO 1795 ---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1257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11:11:17.740  INFO 1795 ---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11:11:17.744  INFO 1795 ---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11:11:17.744  INFO 1795 ---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11:11:17.744  INFO 1795 ---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11:11:17.745  INFO 1795 ---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11:11:18.182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Executing SQL script from URL [file:/Users/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/getting-started-with-spring-boot/demo-web/target/classes/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11:11:18.196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Executed SQL script from URL [file:/Users/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/getting-started-with-spring-boot/demo-web/target/classes/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] in 14 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ms.</a:t>
            </a:r>
            <a:endParaRPr lang="en-US" altLang="ja-JP" sz="12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11:11:18.489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org.springframework.boot.context.embedded.AnnotationConfigEmbeddedWebApplicationContext@3439f68d: startup date [Tue Feb 07 11:11:16 JST 2017];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11:11:18.544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"{[/],methods=[GET]}"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11:11:18.547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11:11:18.548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11:11:18.550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11:11:18.551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11:11:18.575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11:11:18.576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11:11:18.612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11:11:18.817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11:11:18.869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2017-02-07 11:11:18.876  INFO 1795 ---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2.848 seconds (JVM running for 3.143</a:t>
            </a:r>
            <a:r>
              <a:rPr lang="en-US" altLang="ja-JP" sz="500" dirty="0" smtClean="0"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1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&amp; Access API (03-01)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en-US" altLang="ja-JP" sz="18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":null,"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en-US" altLang="ja-JP" sz="18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":null,"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598"/>
            <a:ext cx="4782930" cy="362990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 Spring Data JPA</a:t>
            </a:r>
            <a:endParaRPr kumimoji="1" lang="ja-JP" altLang="en-US" dirty="0"/>
          </a:p>
        </p:txBody>
      </p:sp>
      <p:sp>
        <p:nvSpPr>
          <p:cNvPr id="5" name="左矢印 4"/>
          <p:cNvSpPr/>
          <p:nvPr/>
        </p:nvSpPr>
        <p:spPr>
          <a:xfrm rot="20083844">
            <a:off x="3896806" y="2227908"/>
            <a:ext cx="1408096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63015" y="1048086"/>
            <a:ext cx="5943600" cy="93102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spring-boot-starter-data-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jpa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ja-JP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43726" y="2121770"/>
            <a:ext cx="4000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Instead of </a:t>
            </a:r>
          </a:p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              </a:t>
            </a:r>
            <a:r>
              <a:rPr kumimoji="1" lang="en-US" altLang="ja-JP" sz="2800" dirty="0" smtClean="0">
                <a:latin typeface="Consolas" charset="0"/>
                <a:ea typeface="Consolas" charset="0"/>
                <a:cs typeface="Consolas" charset="0"/>
              </a:rPr>
              <a:t>starter-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jdbc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JPA's Entity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513" y="919632"/>
            <a:ext cx="9144000" cy="416267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@Entity</a:t>
            </a:r>
            <a:endParaRPr lang="en-US" altLang="ja-JP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@Id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GeneratedValue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(strategy =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GenerationType.IDENTITY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name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(Integer id)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.id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(String name)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this.name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</a:t>
            </a:r>
            <a:r>
              <a:rPr kumimoji="1" lang="en-US" altLang="ja-JP" dirty="0" smtClean="0"/>
              <a:t>Repository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744580"/>
            <a:ext cx="9144000" cy="200824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org.springframework.data.jpa.repository.JpaRepository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interface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JpaRepository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&lt;City, Integer&gt; {</a:t>
            </a:r>
          </a:p>
          <a:p>
            <a:endParaRPr lang="en-US" altLang="ja-JP" sz="1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6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CityRepository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854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CityController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600" u="sng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etMapping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cities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List&lt;City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cityRepository.findAll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altLang="ja-JP" sz="16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Po</a:t>
            </a:r>
            <a:r>
              <a:rPr lang="en-US" altLang="ja-JP" sz="16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stMapping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cities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City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postCities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RequestBody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city) 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cityRepository.save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(city)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0" y="1340517"/>
            <a:ext cx="2933700" cy="2794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DDL file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65221" y="2169326"/>
            <a:ext cx="4855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Remove 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endParaRPr kumimoji="1" lang="en-US" altLang="ja-JP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JPA generates schema automatically 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8650" y="3776871"/>
            <a:ext cx="1341781" cy="2266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628650" y="3776871"/>
            <a:ext cx="1341781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628650" y="3776871"/>
            <a:ext cx="1341781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左矢印 5"/>
          <p:cNvSpPr/>
          <p:nvPr/>
        </p:nvSpPr>
        <p:spPr>
          <a:xfrm rot="20083844">
            <a:off x="1744216" y="3168173"/>
            <a:ext cx="2186608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02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(03-02)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34710"/>
            <a:ext cx="9144000" cy="373179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11:17:25.290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on jpxxmakitm1.corp.emc.com with PID 2852 (/Users/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/getting-started-with-spring-boot/demo-web/target/classes started by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/getting-started-with-spring-boot/demo-web)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11:17:25.295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11:17:25.353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org.springframework.boot.context.embedded.AnnotationConfigEmbeddedWebApplicationContext@1dd02175: startup date [Tue Feb 07 11:17:25 JST 2017]; root of context hierarchy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11:17:26.410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Bean 'org.springframework.boot.autoconfigure.validation.ValidationAutoConfiguration' of type [class org.springframework.boot.autoconfigure.validation.ValidationAutoConfiguration] is not eligible for getting processed by all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11:17:26.465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Bean 'validator' of type [class org.springframework.validation.beanvalidation.LocalValidatorFactoryBean] is not eligible for getting processed by all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11:17:26.505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$$fca28f54] is not eligible for getting processed by all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11:17:26.829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11:17:26.844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11:17:26.846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Starting Servlet Engine: Apache Tomcat/8.5.11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11:17:26.975  INFO 2852 ---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11:17:26.975  INFO 2852 ---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: initialization completed in 1625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11:17:27.163  INFO 2852 ---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o.s.b.w.servlet.ServletRegistrationBean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Mapping servlet: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11:17:27.169  INFO 2852 ---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11:17:27.170  INFO 2852 ---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11:17:27.170  INFO 2852 ---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11:17:27.170  INFO 2852 ---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11:17:27.740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11:17:27.761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name: default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...]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11:17:27.848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        : HHH000412: Hibernate Core {5.0.11.Final}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11:17:27.849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11:17:27.852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11:17:27.909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HCANN000001: Hibernate Commons Annotations {5.0.1.Final}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11:17:28.002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: HHH000400: Using dialect: org.hibernate.dialect.H2Dialect</a:t>
            </a:r>
          </a:p>
          <a:p>
            <a:r>
              <a:rPr lang="en-US" altLang="ja-JP" sz="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11:17:28.459  INFO 2852 --- [           main] org.hibernate.tool.hbm2ddl.SchemaExport  : </a:t>
            </a:r>
            <a:r>
              <a:rPr lang="en-US" altLang="ja-JP" sz="16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HHH000227: Running hbm2ddl schema export</a:t>
            </a:r>
          </a:p>
          <a:p>
            <a:r>
              <a:rPr lang="en-US" altLang="ja-JP" sz="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11:17:28.468  INFO 2852 --- [           main] org.hibernate.tool.hbm2ddl.SchemaExport  : </a:t>
            </a:r>
            <a:r>
              <a:rPr lang="en-US" altLang="ja-JP" sz="16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HHH000230: </a:t>
            </a:r>
            <a:r>
              <a:rPr lang="en-US" altLang="ja-JP" sz="16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Schema export complete</a:t>
            </a:r>
          </a:p>
          <a:p>
            <a:r>
              <a:rPr lang="en-US" altLang="ja-JP" sz="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11:17:28.498  INFO 2852 --- [           main] </a:t>
            </a:r>
            <a:r>
              <a:rPr lang="en-US" altLang="ja-JP" sz="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Initialized JPA </a:t>
            </a:r>
            <a:r>
              <a:rPr lang="en-US" altLang="ja-JP" sz="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11:17:29.000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org.springframework.boot.context.embedded.AnnotationConfigEmbeddedWebApplicationContext@1dd02175: startup date [Tue Feb 07 11:17:25 JST 2017]; root of context hierarchy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11:17:29.082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"{[/],methods=[GET]}" onto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11:17:29.087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11:17:29.087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11:17:29.090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11:17:29.090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11:17:29.129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11:17:29.129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11:17:29.181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11:17:29.478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11:17:29.545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11:17:29.552  INFO 2852 ---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4.541 seconds (JVM running for 4.875</a:t>
            </a:r>
            <a:r>
              <a:rPr lang="en-US" altLang="ja-JP" sz="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hlinkClick r:id="rId2"/>
              </a:rPr>
              <a:t>https://</a:t>
            </a:r>
            <a:r>
              <a:rPr kumimoji="1" lang="en-US" altLang="ja-JP" dirty="0" err="1" smtClean="0">
                <a:hlinkClick r:id="rId2"/>
              </a:rPr>
              <a:t>start.spring.io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88" y="854180"/>
            <a:ext cx="6090224" cy="4128579"/>
          </a:xfrm>
          <a:prstGeom prst="rect">
            <a:avLst/>
          </a:prstGeom>
        </p:spPr>
      </p:pic>
      <p:sp>
        <p:nvSpPr>
          <p:cNvPr id="5" name="左矢印 4"/>
          <p:cNvSpPr/>
          <p:nvPr/>
        </p:nvSpPr>
        <p:spPr>
          <a:xfrm>
            <a:off x="5286375" y="3036094"/>
            <a:ext cx="2386012" cy="8858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Click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 </a:t>
            </a:r>
            <a:r>
              <a:rPr kumimoji="1" lang="en-US" altLang="ja-JP" smtClean="0"/>
              <a:t>with PostgreSQL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1059023"/>
            <a:ext cx="9144000" cy="173124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push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my-second-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 --no-start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create-service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elephantsql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turtle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demo-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pg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bind-service my-second-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demo-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pg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set-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my-second-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spring.jpa.hibernate.ddl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-auto update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start my-second-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 </a:t>
            </a:r>
            <a:r>
              <a:rPr kumimoji="1" lang="en-US" altLang="ja-JP" smtClean="0"/>
              <a:t>with PostgreSQL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911539"/>
            <a:ext cx="9144000" cy="4193456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Starting app my-second-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in org </a:t>
            </a:r>
            <a:r>
              <a:rPr lang="en-US" altLang="ja-JP" sz="1000" dirty="0" err="1" smtClean="0">
                <a:latin typeface="Consolas" charset="0"/>
                <a:ea typeface="Consolas" charset="0"/>
                <a:cs typeface="Consolas" charset="0"/>
              </a:rPr>
              <a:t>maki</a:t>
            </a:r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-org 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 space </a:t>
            </a:r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development 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as </a:t>
            </a:r>
            <a:endParaRPr lang="en-US" altLang="ja-JP" sz="1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altLang="ja-JP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Creating 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container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Successfully created container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Downloading app package...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Downloaded app package (23.3M)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Staging...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Java 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Version: v3.5.1 | http://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/pivotal-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/pcf-java-buildpack.git#d6c19f8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Downloading Open 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JRE 1.8.0_71 from https://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openjdk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/trusty/x86_64/openjdk-1.8.0_71.tar.gz (1.0s)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      Expanding Open 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JRE to .java-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open_jdk_jre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(1.0s)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Downloading Open JDK Like Memory Calculator 2.0.1_RELEASE from https://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/memory-calculator/trusty/x86_64/memory-calculator-2.0.1_RELEASE.tar.gz (0.0s)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      Memory Settings: -Xss1M -Xmx768M 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XX:MaxMetaspaceSize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=104857K -Xms768M 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XX:MetaspaceSize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=104857K</a:t>
            </a:r>
          </a:p>
          <a:p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-----&gt; Downloading </a:t>
            </a:r>
            <a:r>
              <a:rPr lang="en-US" altLang="ja-JP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Postgresql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JDBC 9.4.1207 from https://</a:t>
            </a:r>
            <a:r>
              <a:rPr lang="en-US" altLang="ja-JP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postgresql-jdbc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/postgresql-jdbc-9.4.1207.jar (0.0s)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Downloading Spring Auto Reconfiguration 1.10.0_RELEASE from https://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/auto-reconfiguration/auto-reconfiguration-1.10.0_RELEASE.jar (0.0s)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Exit status 0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Staging complete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droplet, build artifacts cache...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droplet...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build artifacts cache...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Uploaded build artifacts cache (45.3M)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Uploaded droplet (68.8M)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complete</a:t>
            </a:r>
            <a:endParaRPr lang="en-US" altLang="ja-JP" sz="10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33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 with PostgreSQL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826934"/>
            <a:ext cx="9144000" cy="422423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logs my-second-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800" dirty="0" smtClean="0">
                <a:latin typeface="Consolas" charset="0"/>
                <a:ea typeface="Consolas" charset="0"/>
                <a:cs typeface="Consolas" charset="0"/>
              </a:rPr>
              <a:t>--recent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 .   ____          _            __ _ _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/\\ / ___'_ __ _ _(_)_ __  __ _ \ \ \ \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( ( )\___ | '_ | '_| | '_ \/ _` | \ \ \ \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\\/  ___)| |_)| | | | | || (_| |  ) ) ) 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 '  |____| .__|_| |_|_| |_\__, | / / / /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=========|_|==============|___/=/_/_/_/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:: Spring Boot ::        (v1.3.2.RELEASE)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2016-02-03T17:34:59.97+0900 [APP/0]      OUT 2016-02-03 08:34:59.969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pertySourceApplicationContextInitializer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Adding 'cloud'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PropertySource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ApplicationContext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2016-02-03T17:35:00.04+0900 [APP/0]      OUT 2016-02-03 08:35:00.048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nfigurationApplicationContextInitializer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Adding cloud service auto-reconfiguration 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ApplicationContext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2016-02-03T17:35:00.06+0900 [APP/0]      OUT 2016-02-03 08:35:00.062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on bqhqjki4du4 with PID 17 (/home/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vcap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/app started by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vcap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in /home/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vcap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/app)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2016-02-03T17:35:00.06+0900 [APP/0]      OUT 2016-02-03 08:35:00.063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: The following profiles are active: cloud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2016-02-03T17:35:00.13+0900 [APP/0]      OUT 2016-02-03 08:35:00.132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org.springframework.boot.context.embedded.AnnotationConfigEmbeddedWebApplicationContext@5aff0582: startup date [Wed Feb 03 08:35:00 UTC 2016]; root of context hierarchy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2016-02-03T17:35:01.45+0900 [APP/0]      OUT 2016-02-03 08:35:01.458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2016-02-03T17:35:01.95+0900 [APP/0]      OUT 2016-02-03 08:35:01.954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urceCloudServiceBeanFactoryPostProcessor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Auto-reconfiguring beans of type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javax.sql.DataSource</a:t>
            </a:r>
            <a:endParaRPr lang="en-US" altLang="ja-JP" sz="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2016-02-03T17:35:01.97+0900 [APP/0]      OUT 2016-02-03 08:35:01.977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o.c.r.o.s.c.s.r.PooledDataSourceCreator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Found Tomcat high-performance connection pool on the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classpath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 Using it for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connection pooling.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08:35:02.017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urceCloudServiceBeanFactoryPostProcessor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Reconfigured bean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into singleton service connector org.apache.tomcat.jdbc.pool.DataSource@5837583a{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ConnectionPool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defaultAutoCommit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defaultReadOnly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defaultTransactionIsolation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=-1;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defaultCatalog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driverClassName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org.postgresql.Driver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maxActive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=4;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maxIdle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=100;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minIdle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initialSize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maxWait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=30000;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testOnBorrow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testOnReturn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timeBetweenEvictionRunsMillis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=5000;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numTestsPerEvictionRun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minEvictableIdleTimeMillis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=60000;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testWhileIdle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testOnConnect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password=********;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jdbc:postgresql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://pellefant-01.db.elephantsql.com:5432/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qttknhee?user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qttknhee&amp;password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=3TPD1LUSPJF9PhxtRowA1kkn3gr0-dE3; username=null;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validationQuery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=SELECT 1;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validationQueryTimeout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=-1;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validatorClassName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validationInterval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=30000;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accessToUnderlyingConnectionAllowed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removeAbandoned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removeAbandonedTimeout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=60;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logAbandoned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connectionProperties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initSQL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jdbcInterceptors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jmxEnabled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fairQueue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useEquals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abandonWhenPercentageFull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maxAge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useLock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dataSourceJNDI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suspectTimeout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alternateUsernameAllowed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commitOnReturn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rollbackOnReturn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useDisposableConnectionFacade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logValidationErrors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propagateInterruptState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ignoreExceptionOnPreLoad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}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08:35:02.020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nateCloudServiceBeanFactoryPostProcessor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Auto-reconfiguring beans of type org.springframework.orm.hibernate3.AbstractSessionFactoryBean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08:35:02.022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nateCloudServiceBeanFactoryPostProcessor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Auto-reconfiguring beans of type org.springframework.orm.hibernate4.LocalSessionFactoryBean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08:35:02.023  INFO 17 --- [           main] .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JpaCloudServiceBeanFactoryPostProcessor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Auto-reconfiguring beans of type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org.springframework.orm.jpa.AbstractEntityManagerFactoryBean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2016-02-03T17:35:02.20+0900 [APP/0]      OUT 2016-02-03 08:35:02.204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$$15ea5add] is not eligible for getting processed by all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2016-02-03T17:35:02.94+0900 [APP/0]      OUT 2016-02-03 08:35:02.944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2016-02-03T17:35:02.96+0900 [APP/0]      OUT 2016-02-03 08:35:02.963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2016-02-03T17:35:02.96+0900 [APP/0]      OUT 2016-02-03 08:35:02.965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2016-02-03T17:35:03.12+0900 [APP/0]      OUT 2016-02-03 08:35:03.127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2016-02-03T17:35:03.12+0900 [APP/0]      OUT 2016-02-03 08:35:03.128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: initialization completed in 3000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08:35:03.820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08:35:03.827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2016-02-03T17:35:03.96+0900 [APP/0]      OUT 2016-02-03 08:35:03.964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2016-02-03T17:35:03.98+0900 [APP/0]      OUT 2016-02-03 08:35:03.978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2016-02-03T17:35:03.98+0900 [APP/0]      OUT 	name: default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2016-02-03T17:35:03.98+0900 [APP/0]      OUT 	...]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2016-02-03T17:35:04.15+0900 [APP/0]      OUT 2016-02-03 08:35:04.154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    : HHH000412: Hibernate Core {4.3.11.Final}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2016-02-03T17:35:04.15+0900 [APP/0]      OUT 2016-02-03 08:35:04.157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2016-02-03T17:35:04.16+0900 [APP/0]      OUT 2016-02-03 08:35:04.159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2016-02-03T17:35:04.51+0900 [APP/0]      OUT 2016-02-03 08:35:04.510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HCANN000001: Hibernate Commons Annotations {4.0.5.Final}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2016-02-03T17:35:05.48+0900 [APP/0]      OUT 2016-02-03 08:35:05.485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HHH000400: Using dialect: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org.hibernate.dialect.PostgreSQLDialect</a:t>
            </a:r>
            <a:endParaRPr lang="en-US" altLang="ja-JP" sz="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2016-02-03T17:35:05.50+0900 [APP/0]      OUT 2016-02-03 08:35:05.508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o.h.e.jdbc.internal.LobCreatorBuilder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: HHH000424: Disabling contextual LOB creation as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createClob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() method threw error 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java.lang.reflect.InvocationTargetException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2016-02-03T17:35:05.66+0900 [APP/0]      OUT 2016-02-03 08:35:05.662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o.h.h.i.ast.ASTQueryTranslatorFactory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: HHH000397: Using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ASTQueryTranslatorFactory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2016-02-03T17:35:05.99+0900 [APP/0]      OUT 2016-02-03 08:35:05.990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HHH000228: Running hbm2ddl schema update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2016-02-03T17:35:05.99+0900 [APP/0]      OUT 2016-02-03 08:35:05.990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HHH000102: Fetching database metadata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2016-02-03T17:35:05.99+0900 [APP/0]      OUT 2016-02-03 08:35:05.996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HHH000396: Updating schema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2016-02-03T17:35:06.00+0900 [APP/0]      OUT 2016-02-03 08:35:06.007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java.sql.DatabaseMetaData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HHH000262: Table not found: city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2016-02-03T17:35:06.01+0900 [APP/0]      OUT 2016-02-03 08:35:06.010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java.sql.DatabaseMetaData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HHH000262: Table not found: city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2016-02-03T17:35:06.01+0900 [APP/0]      OUT 2016-02-03 08:35:06.012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java.sql.DatabaseMetaData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HHH000262: Table not found: city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2016-02-03T17:35:06.08+0900 [APP/0]      OUT 2016-02-03 08:35:06.081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HHH000232: Schema update complete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2016-02-03T17:35:06.72+0900 [APP/0]      OUT 2016-02-03 08:35:06.725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org.springframework.boot.context.embedded.AnnotationConfigEmbeddedWebApplicationContext@5aff0582: startup date [Wed Feb 03 08:35:00 UTC 2016]; root of context hierarchy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08:35:06.833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08:35:06.836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2016-02-03T17:35:06.93+0900 [APP/0]      OUT 2016-02-03 08:35:06.937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2016-02-03T17:35:06.93+0900 [APP/0]      OUT 2016-02-03 08:35:06.937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2016-02-03T17:35:07.01+0900 [APP/0]      OUT 2016-02-03 08:35:07.010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2016-02-03T17:35:07.42+0900 [APP/0]      OUT 2016-02-03 08:35:07.420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2016-02-03T17:35:07.50+0900 [CELL/0]     OUT Container became healthy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2016-02-03T17:35:07.52+0900 [APP/0]      OUT 2016-02-03 08:35:07.521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2016-02-03T17:35:07.55+0900 [APP/0]      OUT 2016-02-03 08:35:07.551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in 8.646 seconds (JVM running for 9.327)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2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9161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://my-second-</a:t>
            </a:r>
            <a:r>
              <a:rPr lang="en-US" altLang="ja-JP" sz="1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://my-second-</a:t>
            </a:r>
            <a:r>
              <a:rPr lang="en-US" altLang="ja-JP" sz="1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http://my-second-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http://my-second-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Want to 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0" y="1340517"/>
            <a:ext cx="2933700" cy="2794000"/>
          </a:xfrm>
          <a:prstGeom prst="rect">
            <a:avLst/>
          </a:prstGeom>
        </p:spPr>
      </p:pic>
      <p:sp>
        <p:nvSpPr>
          <p:cNvPr id="5" name="上矢印 4"/>
          <p:cNvSpPr/>
          <p:nvPr/>
        </p:nvSpPr>
        <p:spPr>
          <a:xfrm rot="17388672">
            <a:off x="1175109" y="3885428"/>
            <a:ext cx="449294" cy="6431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68632" y="4207018"/>
            <a:ext cx="4855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Use own 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左矢印 6"/>
          <p:cNvSpPr/>
          <p:nvPr/>
        </p:nvSpPr>
        <p:spPr>
          <a:xfrm rot="19386012">
            <a:off x="2329669" y="2902269"/>
            <a:ext cx="2010971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42620" y="1893823"/>
            <a:ext cx="6184404" cy="80791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spring.jpa.hibernate.ddl</a:t>
            </a:r>
            <a:r>
              <a:rPr kumimoji="1" lang="en-US" altLang="ja-JP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-auto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=none</a:t>
            </a:r>
          </a:p>
          <a:p>
            <a:r>
              <a:rPr kumimoji="1" lang="en-US" altLang="ja-JP" sz="24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# or validate</a:t>
            </a:r>
            <a:endParaRPr kumimoji="1" lang="ja-JP" altLang="en-US" sz="24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42619" y="1268016"/>
            <a:ext cx="608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Disable JPA to </a:t>
            </a:r>
            <a:r>
              <a:rPr kumimoji="1" lang="en-US" altLang="ja-JP" sz="2800" smtClean="0">
                <a:latin typeface="Osaka" charset="-128"/>
                <a:ea typeface="Osaka" charset="-128"/>
                <a:cs typeface="Osaka" charset="-128"/>
              </a:rPr>
              <a:t>generate schema</a:t>
            </a:r>
            <a:endParaRPr kumimoji="1" lang="ja-JP" altLang="en-US" sz="28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263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(03-03)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34710"/>
            <a:ext cx="9144000" cy="4024179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:: Spring Boot ::        (v1.5.1.RELEASE)</a:t>
            </a:r>
          </a:p>
          <a:p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11:23:40.730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on jpxxmakitm1.corp.emc.com with PID 4086 (/Users/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/getting-started-with-spring-boot/demo-web/target/classes started by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/getting-started-with-spring-boot/demo-web)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11:23:40.735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11:23:40.844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org.springframework.boot.context.embedded.AnnotationConfigEmbeddedWebApplicationContext@6a79c292: startup date [Tue Feb 07 11:23:40 JST 2017]; root of context hierarchy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11:23:42.150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Bean 'org.springframework.boot.autoconfigure.validation.ValidationAutoConfiguration' of type [class org.springframework.boot.autoconfigure.validation.ValidationAutoConfiguration] is not eligible for getting processed by all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11:23:42.231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Bean 'validator' of type [class org.springframework.validation.beanvalidation.LocalValidatorFactoryBean] is not eligible for getting processed by all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11:23:42.295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$$d061fcc9] is not eligible for getting processed by all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11:23:42.710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11:23:42.728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11:23:42.729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Starting Servlet Engine: Apache Tomcat/8.5.11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11:23:42.879  INFO 4086 ---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11:23:42.879  INFO 4086 ---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: initialization completed in 2043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11:23:43.084  INFO 4086 ---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o.s.b.w.servlet.ServletRegistrationBean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Mapping servlet: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11:23:43.091  INFO 4086 ---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11:23:43.092  INFO 4086 ---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11:23:43.092  INFO 4086 ---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11:23:43.093  INFO 4086 --- [ost-startStop-1]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o.s.b.w.servlet.FilterRegistrationBean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Mapping filter: '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11:23:43.687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05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Executing SQL script from URL [file:/Users/</a:t>
            </a:r>
            <a:r>
              <a:rPr lang="en-US" altLang="ja-JP" sz="105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05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5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105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/getting-started-with-spring-boot/demo-web/target/classes/</a:t>
            </a:r>
            <a:r>
              <a:rPr lang="en-US" altLang="ja-JP" sz="105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05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11:23:43.702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05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Executed SQL script from URL [file:/Users/</a:t>
            </a:r>
            <a:r>
              <a:rPr lang="en-US" altLang="ja-JP" sz="105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05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5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git</a:t>
            </a:r>
            <a:r>
              <a:rPr lang="en-US" altLang="ja-JP" sz="105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/getting-started-with-spring-boot/demo-web/target/classes/</a:t>
            </a:r>
            <a:r>
              <a:rPr lang="en-US" altLang="ja-JP" sz="105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05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] in 14 </a:t>
            </a:r>
            <a:r>
              <a:rPr lang="en-US" altLang="ja-JP" sz="105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ms.</a:t>
            </a:r>
            <a:endParaRPr lang="en-US" altLang="ja-JP" sz="105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11:23:43.874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11:23:43.903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name: default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...]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11:23:44.010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        : HHH000412: Hibernate Core {5.0.11.Final}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11:23:44.012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11:23:44.014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11:23:44.076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HCANN000001: Hibernate Commons Annotations {5.0.1.Final}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11:23:44.214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: HHH000400: Using dialect: org.hibernate.dialect.H2Dialect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11:23:44.883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Initialized JPA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11:23:45.518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org.springframework.boot.context.embedded.AnnotationConfigEmbeddedWebApplicationContext@6a79c292: startup date [Tue Feb 07 11:23:40 JST 2017]; root of context hierarchy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11:23:45.632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"{[/],methods=[GET]}" onto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11:23:45.637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11:23:45.638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11:23:45.644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11:23:45.645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11:23:45.701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11:23:45.701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11:23:45.765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11:23:46.156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11:23:46.253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11:23:46.261  INFO 4086 --- [           main]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in 5.895 seconds (JVM running for 6.313)</a:t>
            </a:r>
          </a:p>
          <a:p>
            <a:endParaRPr lang="en-US" altLang="ja-JP" sz="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Spring Data REST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54559" y="2195779"/>
            <a:ext cx="5943600" cy="93102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spring-boot-starter-data-rest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ja-JP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Delete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CityController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28" y="1369219"/>
            <a:ext cx="2984500" cy="25527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592211" y="2233206"/>
            <a:ext cx="1563944" cy="2266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1592211" y="2233206"/>
            <a:ext cx="1563944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矢印 6"/>
          <p:cNvSpPr/>
          <p:nvPr/>
        </p:nvSpPr>
        <p:spPr>
          <a:xfrm rot="20083844">
            <a:off x="3279426" y="1896874"/>
            <a:ext cx="1130251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1592211" y="2233206"/>
            <a:ext cx="1563944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427729" y="1359594"/>
            <a:ext cx="408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>
                <a:latin typeface="Osaka" charset="-128"/>
                <a:ea typeface="Osaka" charset="-128"/>
                <a:cs typeface="Osaka" charset="-128"/>
              </a:rPr>
              <a:t>No longer needed</a:t>
            </a:r>
            <a:endParaRPr kumimoji="1" lang="ja-JP" altLang="en-US" sz="28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328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304800"/>
            <a:ext cx="4699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284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(03-04)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57729"/>
            <a:ext cx="9144000" cy="374718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altLang="ja-JP" sz="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</a:t>
            </a:r>
            <a:r>
              <a:rPr lang="en-US" altLang="ja-JP" sz="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11:29:21.832  INFO 5046 --- [           main] </a:t>
            </a:r>
            <a:r>
              <a:rPr lang="en-US" altLang="ja-JP" sz="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</a:t>
            </a:r>
            <a:r>
              <a:rPr lang="en-US" altLang="ja-JP" sz="11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Mapped "{[/{repository}],methods=[GET],produces=[application/</a:t>
            </a:r>
            <a:r>
              <a:rPr lang="en-US" altLang="ja-JP" sz="11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11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11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1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11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11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=UTF-8]}" </a:t>
            </a:r>
            <a:r>
              <a:rPr lang="en-US" altLang="ja-JP" sz="1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onto public </a:t>
            </a:r>
            <a:r>
              <a:rPr lang="en-US" altLang="ja-JP" sz="1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</a:t>
            </a:r>
            <a:r>
              <a:rPr lang="en-US" altLang="ja-JP" sz="1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getCollectionResource(org.springframework.data.rest.webmvc.RootResourceInformation,org.springframework.data.rest.webmvc.support.DefaultedPageable,org.springframework.data.domain.Sort,org.springframework.data.rest.webmvc.PersistentEntityResourceAssembler) throws org.springframework.data.rest.webmvc.ResourceNotFoundException,org.springframework.web.HttpRequestMethodNotSupportedException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11:29:21.833  INFO 5046 --- [           main] </a:t>
            </a:r>
            <a:r>
              <a:rPr lang="en-US" altLang="ja-JP" sz="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Mapped "{[/{repository}],methods=[GET],produces=[application/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x-spring-data-compact+json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|| text/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uri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-list]}" </a:t>
            </a:r>
            <a:r>
              <a:rPr lang="en-US" altLang="ja-JP" sz="1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onto public </a:t>
            </a:r>
            <a:r>
              <a:rPr lang="en-US" altLang="ja-JP" sz="1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</a:t>
            </a:r>
            <a:r>
              <a:rPr lang="en-US" altLang="ja-JP" sz="1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getCollectionResourceCompact(org.springframework.data.rest.webmvc.RootResourceInformation,org.springframework.data.rest.webmvc.support.DefaultedPageable,org.springframework.data.domain.Sort,org.springframework.data.rest.webmvc.PersistentEntityResourceAssembler) throws org.springframework.data.rest.webmvc.ResourceNotFoundException,org.springframework.web.HttpRequestMethodNotSupportedException</a:t>
            </a:r>
          </a:p>
          <a:p>
            <a:r>
              <a:rPr lang="en-US" altLang="ja-JP" sz="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2017-02-07 11:29:21.833  INFO 5046 --- [           main] </a:t>
            </a:r>
            <a:r>
              <a:rPr lang="en-US" altLang="ja-JP" sz="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: 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Mapped "{[/{repository}],methods=[POST],produces=[application/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12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12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=UTF-8]}" </a:t>
            </a:r>
            <a:r>
              <a:rPr lang="en-US" altLang="ja-JP" sz="1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onto public </a:t>
            </a:r>
            <a:r>
              <a:rPr lang="en-US" altLang="ja-JP" sz="1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1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1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1000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&gt; org.springframework.data.rest.webmvc.RepositoryEntityController.postCollectionResource(org.springframework.data.rest.webmvc.RootResourceInformation,org.springframework.data.rest.webmvc.PersistentEntityResource,org.springframework.data.rest.webmvc.PersistentEntityResourceAssembler,java.lang.String) throws </a:t>
            </a:r>
            <a:r>
              <a:rPr lang="en-US" altLang="ja-JP" sz="1000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1000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altLang="ja-JP" sz="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7507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  <a:sym typeface="Arial"/>
                <a:rtl val="0"/>
              </a:rPr>
              <a:t>Spring Boot Actuator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523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Spring Boot Actuator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54559" y="2195779"/>
            <a:ext cx="5943600" cy="93102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spring-boot-starter-actuator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ja-JP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1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1295483" y="3261446"/>
            <a:ext cx="6184404" cy="43858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management.security.enabled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=false</a:t>
            </a:r>
            <a:endParaRPr kumimoji="1" lang="en-US" altLang="ja-JP" sz="24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80" y="1224735"/>
            <a:ext cx="6269698" cy="1316158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083844">
            <a:off x="3804212" y="1133549"/>
            <a:ext cx="1130251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4952515" y="596269"/>
            <a:ext cx="408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>
                <a:latin typeface="Osaka" charset="-128"/>
                <a:ea typeface="Osaka" charset="-128"/>
                <a:cs typeface="Osaka" charset="-128"/>
              </a:rPr>
              <a:t>Create new properties</a:t>
            </a:r>
            <a:endParaRPr kumimoji="1" lang="ja-JP" altLang="en-US" sz="28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3537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083866"/>
            <a:ext cx="9144000" cy="36394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15:32:14.330  INFO 54226 --- [           main] </a:t>
            </a:r>
            <a:r>
              <a:rPr lang="en-US" altLang="ja-JP" sz="4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"{[/metrics/{name:.*}],methods=[GET],produces=[application/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org.springframework.boot.actuate.endpoint.mvc.MetricsMvcEndpoint.value(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15:32:14.330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"{[/metrics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metrics.json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15:32:14.331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"{[/beans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beans.json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15:32:14.331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"{[/trace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trace.json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15:32:14.332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"{[/health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health.json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org.springframework.boot.actuate.endpoint.mvc.HealthMvcEndpoint.invoke(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java.security.Principal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15:32:14.332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"{[/info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info.json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15:32:14.333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autoconfig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autoconfig.json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15:32:14.333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/{name:.*}],methods=[GET],produces=[application/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org.springframework.boot.actuate.endpoint.mvc.EnvironmentMvcEndpoint.value(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15:32:14.334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env.json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15:32:14.334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"{[/actuator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actuator.json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org.springframework.boot.actuate.endpoint.mvc.HalJsonMvcEndpoint.links()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15:32:14.334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"{[/dump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dump.json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15:32:14.335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configprops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configprops.json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15:32:14.335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"{[/mappings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mappings.json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2995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</a:t>
            </a:r>
            <a:r>
              <a:rPr kumimoji="1" lang="en-US" altLang="ja-JP" dirty="0" err="1" smtClean="0"/>
              <a:t>Foundr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1059023"/>
            <a:ext cx="9144000" cy="62324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push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my-second-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</a:t>
            </a:r>
          </a:p>
        </p:txBody>
      </p:sp>
    </p:spTree>
    <p:extLst>
      <p:ext uri="{BB962C8B-B14F-4D97-AF65-F5344CB8AC3E}">
        <p14:creationId xmlns:p14="http://schemas.microsoft.com/office/powerpoint/2010/main" val="12339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548"/>
            <a:ext cx="9144000" cy="36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679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6162</TotalTime>
  <Words>8571</Words>
  <Application>Microsoft Macintosh PowerPoint</Application>
  <PresentationFormat>画面に合わせる (16:9)</PresentationFormat>
  <Paragraphs>939</Paragraphs>
  <Slides>97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97</vt:i4>
      </vt:variant>
    </vt:vector>
  </HeadingPairs>
  <TitlesOfParts>
    <vt:vector size="105" baseType="lpstr">
      <vt:lpstr>Calibri</vt:lpstr>
      <vt:lpstr>Consolas</vt:lpstr>
      <vt:lpstr>ＭＳ Ｐゴシック</vt:lpstr>
      <vt:lpstr>Noto Symbol</vt:lpstr>
      <vt:lpstr>Osaka</vt:lpstr>
      <vt:lpstr>Verdana</vt:lpstr>
      <vt:lpstr>Arial</vt:lpstr>
      <vt:lpstr>Pivotal_2014</vt:lpstr>
      <vt:lpstr>Getting started with Spring Boot</vt:lpstr>
      <vt:lpstr>Contents</vt:lpstr>
      <vt:lpstr>Source Code</vt:lpstr>
      <vt:lpstr>Spring Framework</vt:lpstr>
      <vt:lpstr>Spring Boot</vt:lpstr>
      <vt:lpstr>Spring Boot</vt:lpstr>
      <vt:lpstr>Hello World</vt:lpstr>
      <vt:lpstr>https://start.spring.io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Boilerplate entry point</vt:lpstr>
      <vt:lpstr>PowerPoint プレゼンテーション</vt:lpstr>
      <vt:lpstr>Output (01-01)</vt:lpstr>
      <vt:lpstr>Use CommandLineRunner</vt:lpstr>
      <vt:lpstr>Output (01-02)</vt:lpstr>
      <vt:lpstr>Make a first component</vt:lpstr>
      <vt:lpstr>Implement GreetingService</vt:lpstr>
      <vt:lpstr>Define a Bean</vt:lpstr>
      <vt:lpstr>Inject GreetingService &amp; use this </vt:lpstr>
      <vt:lpstr>Output (01-03)</vt:lpstr>
      <vt:lpstr>Annotate with @Component</vt:lpstr>
      <vt:lpstr>Remove the Bean definition</vt:lpstr>
      <vt:lpstr>Remove the Bean definition</vt:lpstr>
      <vt:lpstr>Output (01-04)</vt:lpstr>
      <vt:lpstr>Make another GreetingService</vt:lpstr>
      <vt:lpstr>Configure the property</vt:lpstr>
      <vt:lpstr>Make another GreetingService</vt:lpstr>
      <vt:lpstr>Remove @Component from Simple</vt:lpstr>
      <vt:lpstr>Remove @Component from Simple</vt:lpstr>
      <vt:lpstr>Output (01-05)</vt:lpstr>
      <vt:lpstr>What happen unless removing</vt:lpstr>
      <vt:lpstr>Output</vt:lpstr>
      <vt:lpstr>Solutions</vt:lpstr>
      <vt:lpstr>Solution 1</vt:lpstr>
      <vt:lpstr>Output (01-06)</vt:lpstr>
      <vt:lpstr>Solution 2</vt:lpstr>
      <vt:lpstr>Output (01-07)</vt:lpstr>
      <vt:lpstr>Solution 3</vt:lpstr>
      <vt:lpstr>Output (01-08)</vt:lpstr>
      <vt:lpstr>Solution 4</vt:lpstr>
      <vt:lpstr>Solution 4</vt:lpstr>
      <vt:lpstr>Build the application</vt:lpstr>
      <vt:lpstr>Change the property</vt:lpstr>
      <vt:lpstr>Web Application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Output (02-01)</vt:lpstr>
      <vt:lpstr>First Controller</vt:lpstr>
      <vt:lpstr>PowerPoint プレゼンテーション</vt:lpstr>
      <vt:lpstr>Output (02-02)</vt:lpstr>
      <vt:lpstr>http://localhost:8080</vt:lpstr>
      <vt:lpstr>Create new Controller (REST API)</vt:lpstr>
      <vt:lpstr>Create new Controller (REST API)</vt:lpstr>
      <vt:lpstr>Output (02-03)</vt:lpstr>
      <vt:lpstr>Access REST API</vt:lpstr>
      <vt:lpstr>Build the application</vt:lpstr>
      <vt:lpstr>Push to Cloud Foundry</vt:lpstr>
      <vt:lpstr>Push to Cloud Foundry</vt:lpstr>
      <vt:lpstr>PowerPoint プレゼンテーション</vt:lpstr>
      <vt:lpstr>Database Access</vt:lpstr>
      <vt:lpstr>Add dependencies</vt:lpstr>
      <vt:lpstr>Use JdbcTemplate</vt:lpstr>
      <vt:lpstr>Create DDL file</vt:lpstr>
      <vt:lpstr>Re-Run &amp; Access API (03-01)</vt:lpstr>
      <vt:lpstr>Re-Run &amp; Access API (03-01)</vt:lpstr>
      <vt:lpstr>Use Spring Data JPA</vt:lpstr>
      <vt:lpstr>Create JPA's Entity</vt:lpstr>
      <vt:lpstr>Create Repository</vt:lpstr>
      <vt:lpstr>Use CityRepository</vt:lpstr>
      <vt:lpstr>Remove DDL file</vt:lpstr>
      <vt:lpstr>Re-Run (03-02)</vt:lpstr>
      <vt:lpstr>Access API</vt:lpstr>
      <vt:lpstr>Push to Cloud Foundry with PostgreSQL</vt:lpstr>
      <vt:lpstr>Push to Cloud Foundry with PostgreSQL</vt:lpstr>
      <vt:lpstr>Push to Cloud Foundry with PostgreSQL</vt:lpstr>
      <vt:lpstr>Access API</vt:lpstr>
      <vt:lpstr>Want to use schema.sql?</vt:lpstr>
      <vt:lpstr>Re-Run (03-03)</vt:lpstr>
      <vt:lpstr>Access API</vt:lpstr>
      <vt:lpstr>Add Spring Data REST</vt:lpstr>
      <vt:lpstr>Delete CityController</vt:lpstr>
      <vt:lpstr>Re-Run (03-04)</vt:lpstr>
      <vt:lpstr>Spring Boot Actuator</vt:lpstr>
      <vt:lpstr>Add Spring Boot Actuator</vt:lpstr>
      <vt:lpstr>PowerPoint プレゼンテーション</vt:lpstr>
      <vt:lpstr>Re-Run</vt:lpstr>
      <vt:lpstr>Push to Cloud Foundr</vt:lpstr>
      <vt:lpstr>PowerPoint プレゼンテーション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JSUG Spring Cloud</dc:title>
  <dc:subject/>
  <dc:creator/>
  <cp:keywords/>
  <dc:description/>
  <cp:lastModifiedBy>Toshiaki Maki</cp:lastModifiedBy>
  <cp:revision>518</cp:revision>
  <cp:lastPrinted>2016-02-04T07:58:37Z</cp:lastPrinted>
  <dcterms:modified xsi:type="dcterms:W3CDTF">2017-02-07T02:52:49Z</dcterms:modified>
  <cp:category/>
</cp:coreProperties>
</file>